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2" r:id="rId6"/>
    <p:sldMasterId id="2147483703" r:id="rId7"/>
  </p:sldMasterIdLst>
  <p:notesMasterIdLst>
    <p:notesMasterId r:id="rId9"/>
  </p:notesMasterIdLst>
  <p:handoutMasterIdLst>
    <p:handoutMasterId r:id="rId24"/>
  </p:handoutMasterIdLst>
  <p:sldIdLst>
    <p:sldId id="257" r:id="rId8"/>
    <p:sldId id="277" r:id="rId10"/>
    <p:sldId id="278" r:id="rId11"/>
    <p:sldId id="294" r:id="rId12"/>
    <p:sldId id="285" r:id="rId13"/>
    <p:sldId id="279" r:id="rId14"/>
    <p:sldId id="328" r:id="rId15"/>
    <p:sldId id="287" r:id="rId16"/>
    <p:sldId id="307" r:id="rId17"/>
    <p:sldId id="289" r:id="rId18"/>
    <p:sldId id="290" r:id="rId19"/>
    <p:sldId id="305" r:id="rId20"/>
    <p:sldId id="291" r:id="rId21"/>
    <p:sldId id="292" r:id="rId22"/>
    <p:sldId id="303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73DEF7-4FF5-430C-81B0-8D52F481A8D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271FA1-B24C-4099-A83F-952A9CACF27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3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92763-8524-4B57-8462-E03BCA8CD37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64BE6D-60D9-4687-B605-E2A4E301F65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2F8818-3A14-4EC0-8040-541E70CFC2B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DBCA1-87E8-4037-BAAF-F373C383B5C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9B938F-A1B4-421B-AEA9-35DBF6B0CC9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BAA29B-024F-4FD0-BBB9-9ECC21C7E3D5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F45594-1B07-4F52-A500-8E54779FA27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7DB91-FA25-4FD1-932E-61CCF297522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A19F07-1434-4D2B-9C30-8F7B1C7A9F6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2DC885-E721-454F-A20E-07367345B3D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7233A7-E675-4735-8BE4-501B5DE619C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BBB939-FCF5-49E2-9388-0182104C9BD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004BE-1F4D-42CF-AD17-239E3DAE23F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E4F82E-AE13-4E87-B9DF-CA8A14476B3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4F9AB-E44D-4F79-A39D-7BC25E7CA39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61CB45-9B40-4AF4-9CC3-43068A9CA85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174749-14BF-4079-B16A-C5E1C778836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68580" tIns="34290" rIns="68580" bIns="3429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7C99F6-4FD3-4239-A4B7-425FD5086E7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4" Type="http://schemas.openxmlformats.org/officeDocument/2006/relationships/theme" Target="../theme/theme6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CEB6B-5575-4CC6-8A0E-E4FC26E3BFB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BC367-C62F-42A8-A90F-633AB5E3FD0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4857A-6F48-4E9C-A84B-26F5281E37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58CEC-CEFB-4EE1-9536-0C6BF28242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55D7E-F1A4-4F8E-9E1A-0172BB7CDA7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3B8331-319B-48E7-A271-BE99AD2D535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62.xml"/><Relationship Id="rId5" Type="http://schemas.openxmlformats.org/officeDocument/2006/relationships/image" Target="../media/image10.jpe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67.xml"/><Relationship Id="rId5" Type="http://schemas.openxmlformats.org/officeDocument/2006/relationships/image" Target="../media/image11.jpe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73.xml"/><Relationship Id="rId5" Type="http://schemas.openxmlformats.org/officeDocument/2006/relationships/image" Target="../media/image12.jpe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78.xml"/><Relationship Id="rId5" Type="http://schemas.openxmlformats.org/officeDocument/2006/relationships/image" Target="../media/image13.jpe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83.xml"/><Relationship Id="rId5" Type="http://schemas.openxmlformats.org/officeDocument/2006/relationships/image" Target="../media/image14.jpe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31.xml"/><Relationship Id="rId5" Type="http://schemas.openxmlformats.org/officeDocument/2006/relationships/image" Target="../media/image3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40.xml"/><Relationship Id="rId5" Type="http://schemas.openxmlformats.org/officeDocument/2006/relationships/image" Target="../media/image5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5.xml"/><Relationship Id="rId5" Type="http://schemas.openxmlformats.org/officeDocument/2006/relationships/image" Target="../media/image6.jpe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2.xml"/><Relationship Id="rId6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ags" Target="../tags/tag56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188" y="2027238"/>
            <a:ext cx="7615237" cy="1465262"/>
          </a:xfrm>
          <a:ln/>
        </p:spPr>
        <p:txBody>
          <a:bodyPr vert="horz" wrap="square" lIns="91440" tIns="45720" rIns="91440" bIns="45720" anchor="b" anchorCtr="0"/>
          <a:p>
            <a:pPr algn="just" defTabSz="685800" eaLnBrk="1" hangingPunct="1">
              <a:lnSpc>
                <a:spcPct val="120000"/>
              </a:lnSpc>
              <a:buClrTx/>
              <a:buSzTx/>
              <a:buFontTx/>
            </a:pPr>
            <a:r>
              <a:rPr lang="en-US" altLang="zh-CN" kern="1200" dirty="0"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PC</a:t>
            </a:r>
            <a:r>
              <a:rPr lang="zh-CN" altLang="en-US" kern="1200" dirty="0"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端论文申请考生操作手册</a:t>
            </a:r>
            <a:endParaRPr lang="zh-CN" altLang="en-US" kern="1200" dirty="0"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11188" y="1598613"/>
            <a:ext cx="7613650" cy="857250"/>
          </a:xfrm>
          <a:prstGeom prst="rect">
            <a:avLst/>
          </a:prstGeom>
        </p:spPr>
        <p:txBody>
          <a:bodyPr lIns="68580" tIns="34290" rIns="68580" bIns="34290" anchor="b">
            <a:normAutofit fontScale="95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5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lt"/>
              </a:rPr>
              <a:t>潍坊医学院自学考试在线平台</a:t>
            </a:r>
            <a:endParaRPr kumimoji="0" lang="zh-CN" altLang="en-US" sz="4500" b="1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27651" name="副标题 1"/>
          <p:cNvSpPr>
            <a:spLocks noGrp="1"/>
          </p:cNvSpPr>
          <p:nvPr>
            <p:ph type="subTitle" idx="1"/>
          </p:nvPr>
        </p:nvSpPr>
        <p:spPr>
          <a:xfrm>
            <a:off x="654050" y="4313238"/>
            <a:ext cx="5332413" cy="812800"/>
          </a:xfrm>
          <a:ln/>
        </p:spPr>
        <p:txBody>
          <a:bodyPr vert="horz" wrap="square" lIns="91440" tIns="45720" rIns="91440" bIns="45720" anchor="t" anchorCtr="0"/>
          <a:p>
            <a:pPr defTabSz="685800" eaLnBrk="1" hangingPunct="1">
              <a:buClrTx/>
              <a:buSzTx/>
            </a:pPr>
            <a:endParaRPr lang="zh-CN" altLang="en-US" kern="120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89" name="组合 67"/>
          <p:cNvGrpSpPr/>
          <p:nvPr/>
        </p:nvGrpSpPr>
        <p:grpSpPr>
          <a:xfrm>
            <a:off x="157163" y="100013"/>
            <a:ext cx="5191125" cy="1204912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132" y="935963"/>
              <a:ext cx="693621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3" y="1317374"/>
              <a:ext cx="504086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论文初稿提交</a:t>
              </a:r>
              <a:r>
                <a:rPr kumimoji="0" lang="en-US" altLang="zh-CN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/</a:t>
              </a: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下载</a:t>
              </a:r>
              <a:endParaRPr kumimoji="0" lang="zh-CN" altLang="en-US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89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8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894" name="文本框 1"/>
          <p:cNvSpPr txBox="1"/>
          <p:nvPr/>
        </p:nvSpPr>
        <p:spPr>
          <a:xfrm>
            <a:off x="690563" y="1236663"/>
            <a:ext cx="2784475" cy="5268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论文初稿线下提交导师：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考生成功择选导师后，要主动与导师联系对接，在线下将撰写的论文初稿通过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QQ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（微信）或邮箱发给导师，导师会按照论文格式要求对论文进行指导。并在规定的时间内将指导的论文初稿上传到在线平台。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论文初稿下载：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页面中，【论文初稿下载】、【历史纪录】均可以找到教师上传的论文初稿进行下载，也可以通过线下接收。考生可根据导师指导意见修改论文。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5" name="图片 1" descr="360截图20201010213416803_WPS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900" y="852488"/>
            <a:ext cx="5049838" cy="53324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3" name="组合 67"/>
          <p:cNvGrpSpPr/>
          <p:nvPr/>
        </p:nvGrpSpPr>
        <p:grpSpPr>
          <a:xfrm>
            <a:off x="157163" y="100013"/>
            <a:ext cx="5191125" cy="1204912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132" y="935963"/>
              <a:ext cx="693621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3" y="1317374"/>
              <a:ext cx="504086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论文终稿上传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17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9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18" name="文本框 1"/>
          <p:cNvSpPr txBox="1"/>
          <p:nvPr/>
        </p:nvSpPr>
        <p:spPr>
          <a:xfrm>
            <a:off x="700088" y="1455738"/>
            <a:ext cx="2506662" cy="3138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点击【选择文件】上传论文终稿。考生通过导师的指导，顺利完成对所写论文的修改，修改好的论文被称作论文终稿。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、上传的论文终稿必须是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格式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、每次上传论文终稿切勿将带封面的论文上传。论文封面会自动统一添加。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19" name="图片 2" descr="360截图20201010213416803_WPS图片_WPS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013" y="987425"/>
            <a:ext cx="5246687" cy="4473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注意事项：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25588"/>
            <a:ext cx="7886700" cy="4651375"/>
          </a:xfrm>
        </p:spPr>
        <p:txBody>
          <a:bodyPr vert="horz" wrap="square" lIns="91440" tIns="45720" rIns="91440" bIns="45720" numCol="1" anchor="t" anchorCtr="0" compatLnSpc="1">
            <a:normAutofit fontScale="7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1、考生在正确“选择文件”后，需要点击“对接大雅查重”按钮；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2、“对接大雅查重”按钮消失后，可点击“获取检测结果”，直接获得论文大雅查重报告；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(1)如果系统显示【检测完成】，可直接点击【获取检测结果】获取查重报告；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(2)如果系统显示【正在检测】，请考生切勿关闭或刷新页面，要耐心等待，大约十分钟左右，【对接大雅查重】按钮消失，可点击【获取检测结果】获取查重报告，同时论文终稿自动上传成功；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(3)如果系统显示【检测或者调用接口失败】，请检查网络设备是否正常，刷新页面后再次进行“选择文件”和“对接大雅查重”操作；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(4)如果论文终稿提交、查重超过3次，系统会显示【对不起，您已超过论文提交或查重规定的次数】，请点击终稿历史，查看结果。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、考生每次上传论文终稿和查重一定要按操作步骤进行，并注意所用电脑的网络环境，每次操作后，要查看历史记录，检查论文终稿上传和查重是否成功，切勿在不了解情况下，无节制点击。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1" name="组合 67"/>
          <p:cNvGrpSpPr/>
          <p:nvPr/>
        </p:nvGrpSpPr>
        <p:grpSpPr>
          <a:xfrm>
            <a:off x="157163" y="171450"/>
            <a:ext cx="5191125" cy="1204913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132" y="935964"/>
              <a:ext cx="693621" cy="650009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3" y="1317374"/>
              <a:ext cx="504086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对接大雅查重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65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10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66" name="文本框 1"/>
          <p:cNvSpPr txBox="1"/>
          <p:nvPr/>
        </p:nvSpPr>
        <p:spPr>
          <a:xfrm>
            <a:off x="708025" y="2122488"/>
            <a:ext cx="2209800" cy="3414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论文终稿成功上传后，点击【对接大雅查重】，平台后台会将【选择文件】上传的论文终稿传送到大雅查重系统，进行相似度分析。在每次对接大雅查重前要认真核对选择的文件，避免造成同一篇论文重复查重，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7" name="图片 2" descr="360截图20201010213416803_WPS图片_WPS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825" y="1058863"/>
            <a:ext cx="5229225" cy="5384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985" name="组合 67"/>
          <p:cNvGrpSpPr/>
          <p:nvPr/>
        </p:nvGrpSpPr>
        <p:grpSpPr>
          <a:xfrm>
            <a:off x="157163" y="100013"/>
            <a:ext cx="5191125" cy="1204912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132" y="935963"/>
              <a:ext cx="693621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3" y="1317374"/>
              <a:ext cx="504086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获取检测结果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989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11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990" name="文本框 1"/>
          <p:cNvSpPr txBox="1"/>
          <p:nvPr/>
        </p:nvSpPr>
        <p:spPr>
          <a:xfrm>
            <a:off x="239713" y="1162050"/>
            <a:ext cx="3373437" cy="56308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击【对接大雅查重】按钮，【对接大雅查重】在一定时间内会消失，等消失后，再点击【获取检测结果】，即可获取论文大雅查重报告，只要在规定次数内获取到检测报告，系统会给出提交成功的提示。考生可以到历史记录中查看查重结果，并可根据查重结果，来判断论文是否继续修改。导师在论文审核时，是以最新上传的论文终稿和查重报告为准。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（1）“选择文件”：一定要确认选择的文件是最新修改完成的论文；（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）每位参加论文申请的考生最多有3次对接大雅查重的机会。最后上传的论文和获取的查重结果，是系统默认有效值，也是导师用于审核的论文和查重报告。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1" name="图片 1" descr="360截图20201010213416803_WPS图片_WPS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025" y="1162050"/>
            <a:ext cx="5024438" cy="5064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09" name="组合 67"/>
          <p:cNvGrpSpPr/>
          <p:nvPr/>
        </p:nvGrpSpPr>
        <p:grpSpPr>
          <a:xfrm>
            <a:off x="157163" y="100013"/>
            <a:ext cx="5191125" cy="1204912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132" y="935963"/>
              <a:ext cx="693621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3" y="1317374"/>
              <a:ext cx="504086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历史纪录</a:t>
              </a:r>
              <a:endParaRPr kumimoji="0" lang="zh-CN" altLang="en-US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01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12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014" name="文本框 1"/>
          <p:cNvSpPr txBox="1"/>
          <p:nvPr/>
        </p:nvSpPr>
        <p:spPr>
          <a:xfrm>
            <a:off x="708025" y="1216025"/>
            <a:ext cx="75977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708025" y="1431925"/>
            <a:ext cx="7597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1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点击【历史纪录】，可以查看论文申请的全过程历史记录</a:t>
            </a:r>
            <a:endParaRPr kumimoji="0" lang="zh-CN" altLang="en-US" kern="1200" cap="none" spc="0" normalizeH="0" baseline="0" noProof="1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3016" name="图片 1" descr="360截图202010102200319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63" y="2170113"/>
            <a:ext cx="7991475" cy="2781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3725" y="2646363"/>
            <a:ext cx="7886700" cy="3713162"/>
          </a:xfrm>
          <a:ln/>
        </p:spPr>
      </p:pic>
      <p:grpSp>
        <p:nvGrpSpPr>
          <p:cNvPr id="29698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打开门户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702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703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注册网址：wfmczk.jxjy.chaoxing.com/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mh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操作：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点击屏幕右上角【登录】按钮，即可跳出登录页面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1" name="组合 67"/>
          <p:cNvGrpSpPr/>
          <p:nvPr/>
        </p:nvGrpSpPr>
        <p:grpSpPr>
          <a:xfrm>
            <a:off x="147638" y="100013"/>
            <a:ext cx="5253037" cy="1204912"/>
            <a:chOff x="3508748" y="794949"/>
            <a:chExt cx="4446150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6314" y="935963"/>
              <a:ext cx="691982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15" y="1317374"/>
              <a:ext cx="50521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309043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登录</a:t>
              </a:r>
              <a:r>
                <a:rPr kumimoji="0" lang="en-US" altLang="zh-CN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/</a:t>
              </a:r>
              <a:r>
                <a:rPr kumimoji="0" lang="zh-CN" altLang="en-US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注册</a:t>
              </a:r>
              <a:endParaRPr kumimoji="0" lang="zh-CN" altLang="en-US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725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26" name="文本框 1"/>
          <p:cNvSpPr txBox="1"/>
          <p:nvPr/>
        </p:nvSpPr>
        <p:spPr>
          <a:xfrm>
            <a:off x="593725" y="1304925"/>
            <a:ext cx="7886700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护理学专业、药学专业参加论文申请的考生可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直接输入身份证号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密码进行登录。初次登录，默认密码为身份证号后六位。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7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2200275"/>
            <a:ext cx="7556500" cy="4200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    </a:t>
            </a:r>
            <a:r>
              <a:rPr lang="zh-CN" altLang="en-US" sz="1800" dirty="0">
                <a:solidFill>
                  <a:srgbClr val="FFC000"/>
                </a:solidFill>
              </a:rPr>
              <a:t>完善个人信息   </a:t>
            </a:r>
            <a:br>
              <a:rPr lang="zh-CN" altLang="en-US" sz="1800" dirty="0">
                <a:solidFill>
                  <a:srgbClr val="FFC000"/>
                </a:solidFill>
              </a:rPr>
            </a:br>
            <a:r>
              <a:rPr lang="zh-CN" altLang="en-US" sz="1800" dirty="0">
                <a:solidFill>
                  <a:srgbClr val="FFC000"/>
                </a:solidFill>
              </a:rPr>
              <a:t>      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考生首次登录系统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会弹出个人信息页面，按照要求完成必填项。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46" name="图片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3450" y="1825625"/>
            <a:ext cx="4735513" cy="4351338"/>
          </a:xfrm>
          <a:ln/>
        </p:spPr>
      </p:pic>
      <p:grpSp>
        <p:nvGrpSpPr>
          <p:cNvPr id="31747" name="组合 67"/>
          <p:cNvGrpSpPr/>
          <p:nvPr/>
        </p:nvGrpSpPr>
        <p:grpSpPr>
          <a:xfrm>
            <a:off x="227013" y="100013"/>
            <a:ext cx="1263650" cy="935037"/>
            <a:chOff x="3508748" y="794949"/>
            <a:chExt cx="1070075" cy="791347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156" y="936021"/>
              <a:ext cx="693667" cy="65027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6224" y="1317587"/>
              <a:ext cx="504119" cy="228402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750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3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69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修改密码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77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4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774" name="文本框 1"/>
          <p:cNvSpPr txBox="1"/>
          <p:nvPr/>
        </p:nvSpPr>
        <p:spPr>
          <a:xfrm>
            <a:off x="593725" y="1304925"/>
            <a:ext cx="7886700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为了维护您的帐号安全，登录后请即时修改密码。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登录成功后，最好先点击【账号管理】下的【密码管理】修改自己的个人密码。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775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227263"/>
            <a:ext cx="7886700" cy="3536950"/>
          </a:xfrm>
          <a:ln/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67"/>
          <p:cNvGrpSpPr/>
          <p:nvPr/>
        </p:nvGrpSpPr>
        <p:grpSpPr>
          <a:xfrm>
            <a:off x="157163" y="109538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086" y="935963"/>
              <a:ext cx="693536" cy="650010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6220" y="1317374"/>
              <a:ext cx="504024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论文申请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797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5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798" name="文本框 1"/>
          <p:cNvSpPr txBox="1"/>
          <p:nvPr/>
        </p:nvSpPr>
        <p:spPr>
          <a:xfrm>
            <a:off x="603250" y="1304925"/>
            <a:ext cx="7877175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必要操作完成后，在屏幕左侧菜单选择【论文申请】即可打开论文申请页面。点击页面上的论文申请，会显示指导教师信息页面。点击历史记录可以查看论文详情。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内容占位符 1"/>
          <p:cNvSpPr>
            <a:spLocks noGrp="1"/>
          </p:cNvSpPr>
          <p:nvPr>
            <p:ph idx="1"/>
          </p:nvPr>
        </p:nvSpPr>
        <p:spPr>
          <a:xfrm>
            <a:off x="628650" y="2538413"/>
            <a:ext cx="7740650" cy="3638550"/>
          </a:xfrm>
          <a:ln/>
        </p:spPr>
        <p:txBody>
          <a:bodyPr vert="horz" wrap="square" lIns="91440" tIns="45720" rIns="91440" bIns="45720" anchor="t" anchorCtr="0"/>
          <a:p>
            <a:pPr defTabSz="685800" eaLnBrk="1" hangingPunct="1"/>
            <a:endParaRPr lang="zh-CN" altLang="en-US" kern="120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800" name="图片 2" descr="WPS图片-修改尺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3" y="2538413"/>
            <a:ext cx="7877175" cy="38846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7" name="组合 67"/>
          <p:cNvGrpSpPr/>
          <p:nvPr/>
        </p:nvGrpSpPr>
        <p:grpSpPr>
          <a:xfrm>
            <a:off x="141288" y="98425"/>
            <a:ext cx="5189537" cy="1206500"/>
            <a:chOff x="3509286" y="794412"/>
            <a:chExt cx="4395085" cy="1019870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739" y="935316"/>
              <a:ext cx="693749" cy="650838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420" y="1316425"/>
              <a:ext cx="505522" cy="22947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查看导师信息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21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9286" y="794412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6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822" name="文本框 1"/>
          <p:cNvSpPr txBox="1"/>
          <p:nvPr/>
        </p:nvSpPr>
        <p:spPr>
          <a:xfrm>
            <a:off x="690563" y="1201738"/>
            <a:ext cx="7824787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、搜索导师姓名，可以查看单条教师信息。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、选择点击业务特长下的导师姓名可在线预览导师业务特长。通过阅读导师业务特长，并结合自己的情况，确定择选导师意向。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、当前关于导师的联系方式处于隐私保护状态，只有缴费成功，选择导师后，才能看到所选择导师的联系方式。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可指导人数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是展示的尚可选择该导师的人数，当数字为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“0”,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则不可选择。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3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5788" y="2686050"/>
            <a:ext cx="7886700" cy="3995738"/>
          </a:xfrm>
          <a:ln/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"/>
          <p:cNvSpPr txBox="1"/>
          <p:nvPr/>
        </p:nvSpPr>
        <p:spPr>
          <a:xfrm>
            <a:off x="708025" y="1466850"/>
            <a:ext cx="2449513" cy="4246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、页面列表的右上方有一个论文缴费按钮，点击后会跳转缴费页面，支持支付宝、微信扫码支付。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、缴费成功后，根据已确定的导师意向，点击【选择】按钮，系统会跳出弹框提示是否确定选择该位导师，选与不选自己决定。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、成功选择导师后该页面就将选择的导师联系方式进行展示。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42" name="组合 67"/>
          <p:cNvGrpSpPr/>
          <p:nvPr/>
        </p:nvGrpSpPr>
        <p:grpSpPr>
          <a:xfrm>
            <a:off x="158750" y="100013"/>
            <a:ext cx="5197475" cy="1214437"/>
            <a:chOff x="3509824" y="794412"/>
            <a:chExt cx="4401537" cy="1027391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6254" y="935426"/>
              <a:ext cx="692362" cy="651353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957" y="1316837"/>
              <a:ext cx="505491" cy="22830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950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FFCC0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845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3509824" y="794412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 anchorCtr="0"/>
            <a:p>
              <a:pPr algn="ctr"/>
              <a:r>
                <a:rPr lang="en-US" altLang="zh-CN" dirty="0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7</a:t>
              </a:r>
              <a:endParaRPr lang="en-US" altLang="zh-CN" dirty="0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265506" y="1234672"/>
              <a:ext cx="3645855" cy="587131"/>
            </a:xfrm>
            <a:prstGeom prst="rect">
              <a:avLst/>
            </a:prstGeom>
            <a:noFill/>
          </p:spPr>
          <p:txBody>
            <a:bodyPr anchor="ctr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da-DK" sz="2000" b="1" kern="1200" cap="none" spc="0" normalizeH="0" baseline="0" noProof="1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进行缴费</a:t>
              </a:r>
              <a:endParaRPr kumimoji="0" lang="zh-CN" altLang="da-DK" sz="2000" b="1" kern="1200" cap="none" spc="0" normalizeH="0" baseline="0" noProof="1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35847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5325" y="323850"/>
            <a:ext cx="5584825" cy="461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950" y="4933950"/>
            <a:ext cx="5988050" cy="17605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注意事项：</a:t>
            </a:r>
            <a:endParaRPr lang="zh-CN" altLang="en-US" dirty="0"/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739775" y="1484313"/>
            <a:ext cx="7826375" cy="4229100"/>
          </a:xfrm>
          <a:ln/>
        </p:spPr>
        <p:txBody>
          <a:bodyPr vert="horz" wrap="square" lIns="91440" tIns="45720" rIns="91440" bIns="45720" anchor="t" anchorCtr="0"/>
          <a:p>
            <a:pPr marL="0" indent="0" defTabSz="685800" eaLnBrk="1" hangingPunct="1">
              <a:buFont typeface="Arial" panose="020B0604020202020204" pitchFamily="34" charset="0"/>
              <a:buNone/>
            </a:pP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1、考生在上传论文终稿和查重前，要认真阅读论文申请操作手册，并按规程正确操作。因不遵循操作规程，造成论文上传和查重效果不佳，责任自负。</a:t>
            </a:r>
            <a:endParaRPr lang="zh-CN" altLang="en-US" sz="2000" kern="120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indent="0" defTabSz="685800" eaLnBrk="1" hangingPunct="1">
              <a:buFont typeface="Arial" panose="020B0604020202020204" pitchFamily="34" charset="0"/>
              <a:buNone/>
            </a:pP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2、根据规定，每位考生有3次上传论文终稿和查重的机会，超过规定次数，系统会提示并拒绝再提交。</a:t>
            </a:r>
            <a:endParaRPr lang="zh-CN" altLang="en-US" sz="2000" kern="120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indent="0" defTabSz="685800" eaLnBrk="1" hangingPunct="1">
              <a:buFont typeface="Arial" panose="020B0604020202020204" pitchFamily="34" charset="0"/>
              <a:buNone/>
            </a:pP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3、在“选择文件”时，要准确，文件必须使用论文题目命名。每次上传的论文终稿与导师最后提交的论文初稿一定是同一篇文章，题目要完全一致。</a:t>
            </a:r>
            <a:endParaRPr lang="zh-CN" altLang="en-US" sz="2000" kern="120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indent="0" defTabSz="685800" eaLnBrk="1" hangingPunct="1">
              <a:buFont typeface="Arial" panose="020B0604020202020204" pitchFamily="34" charset="0"/>
              <a:buNone/>
            </a:pP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4、如果剩下最后一次上传论文终稿的机会，且又不能确保系统查重合格（查重不合格不能参加答辩），最好先通过首页菜单中的</a:t>
            </a:r>
            <a:r>
              <a:rPr lang="en-US" altLang="zh-CN" sz="2000" kern="1200" dirty="0">
                <a:latin typeface="+mn-lt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论文检测</a:t>
            </a:r>
            <a:r>
              <a:rPr lang="en-US" altLang="zh-CN" sz="2000" kern="1200" dirty="0">
                <a:latin typeface="+mn-lt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单独对论文进行查重，以查重报告为准（需要付费）。查重报告合格，可通过系统</a:t>
            </a:r>
            <a:r>
              <a:rPr lang="en-US" altLang="zh-CN" sz="2000" kern="1200" dirty="0">
                <a:latin typeface="+mn-lt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选择文件</a:t>
            </a:r>
            <a:r>
              <a:rPr lang="en-US" altLang="zh-CN" sz="2000" kern="1200" dirty="0">
                <a:latin typeface="+mn-lt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sz="2000" kern="1200" dirty="0">
                <a:latin typeface="+mn-lt"/>
                <a:ea typeface="微软雅黑" panose="020B0503020204020204" pitchFamily="34" charset="-122"/>
                <a:cs typeface="+mn-cs"/>
              </a:rPr>
              <a:t>上传论文终稿；查重报告不合格，需要修改论文合格后再上传。</a:t>
            </a:r>
            <a:endParaRPr lang="zh-CN" altLang="en-US" sz="2000" kern="120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2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4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5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16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8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19.xml><?xml version="1.0" encoding="utf-8"?>
<p:tagLst xmlns:p="http://schemas.openxmlformats.org/presentationml/2006/main">
  <p:tag name="KSO_WM_TEMPLATE_CATEGORY" val="custom"/>
  <p:tag name="KSO_WM_TEMPLATE_INDEX" val="20186845"/>
  <p:tag name="KSO_WM_UNIT_TYPE" val="a"/>
  <p:tag name="KSO_WM_UNIT_INDEX" val="1"/>
  <p:tag name="KSO_WM_UNIT_ID" val="custom20186845_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绿色渐变简约模板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20.xml><?xml version="1.0" encoding="utf-8"?>
<p:tagLst xmlns:p="http://schemas.openxmlformats.org/presentationml/2006/main">
  <p:tag name="KSO_WM_TEMPLATE_CATEGORY" val="custom"/>
  <p:tag name="KSO_WM_TEMPLATE_INDEX" val="20186845"/>
  <p:tag name="KSO_WM_UNIT_TYPE" val="c"/>
  <p:tag name="KSO_WM_UNIT_INDEX" val="1"/>
  <p:tag name="KSO_WM_UNIT_ID" val="custom20186845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21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SLIDE_ID" val="custom20186845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6、10、17、19、22、"/>
  <p:tag name="KSO_WM_BEAUTIFY_FLAG" val="#wm#"/>
  <p:tag name="KSO_WM_SLIDE_SUBTYPE" val="pureTxt"/>
  <p:tag name="KSO_WM_SLIDE_MODEL_TYPE" val="cover"/>
</p:tagLst>
</file>

<file path=ppt/tags/tag2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2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5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5.xml><?xml version="1.0" encoding="utf-8"?>
<p:tagLst xmlns:p="http://schemas.openxmlformats.org/presentationml/2006/main">
  <p:tag name="KSO_WM_UNIT_PLACING_PICTURE_USER_VIEWPORT" val="{&quot;height&quot;:8520,&quot;width&quot;:10320}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5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6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6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6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7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74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7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79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8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9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WPS 演示</Application>
  <PresentationFormat/>
  <Paragraphs>105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+mn-lt</vt:lpstr>
      <vt:lpstr>Segoe Print</vt:lpstr>
      <vt:lpstr>Arial Unicode MS</vt:lpstr>
      <vt:lpstr>Arial Unicode MS</vt:lpstr>
      <vt:lpstr>2_Office 主题​​</vt:lpstr>
      <vt:lpstr>1_Office 主题​​</vt:lpstr>
      <vt:lpstr>3_Office 主题​​</vt:lpstr>
      <vt:lpstr>4_Office 主题​​</vt:lpstr>
      <vt:lpstr>5_Office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自学考试系统汇报</dc:title>
  <dc:creator>超星</dc:creator>
  <cp:lastModifiedBy>四川自考网</cp:lastModifiedBy>
  <cp:revision>62</cp:revision>
  <dcterms:created xsi:type="dcterms:W3CDTF">2019-01-23T05:49:35Z</dcterms:created>
  <dcterms:modified xsi:type="dcterms:W3CDTF">2021-07-30T09:22:53Z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KSORubyTemplateID">
    <vt:lpwstr>8</vt:lpwstr>
  </property>
  <property fmtid="{D5CDD505-2E9C-101B-9397-08002B2CF9AE}" pid="4" name="ICV">
    <vt:lpwstr>D664F4BAA5844790A3B2616B4ACCD27F</vt:lpwstr>
  </property>
</Properties>
</file>